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5" r:id="rId2"/>
    <p:sldId id="329" r:id="rId3"/>
    <p:sldId id="330" r:id="rId4"/>
    <p:sldId id="331" r:id="rId5"/>
    <p:sldId id="333" r:id="rId6"/>
    <p:sldId id="345" r:id="rId7"/>
    <p:sldId id="334" r:id="rId8"/>
    <p:sldId id="335" r:id="rId9"/>
    <p:sldId id="352" r:id="rId10"/>
    <p:sldId id="336" r:id="rId11"/>
    <p:sldId id="337" r:id="rId12"/>
    <p:sldId id="338" r:id="rId13"/>
    <p:sldId id="353" r:id="rId14"/>
    <p:sldId id="340" r:id="rId15"/>
    <p:sldId id="354" r:id="rId16"/>
    <p:sldId id="341" r:id="rId17"/>
    <p:sldId id="342" r:id="rId18"/>
    <p:sldId id="350" r:id="rId19"/>
    <p:sldId id="351" r:id="rId20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3333CC"/>
    <a:srgbClr val="BA0003"/>
    <a:srgbClr val="62139E"/>
    <a:srgbClr val="219797"/>
    <a:srgbClr val="E3CD74"/>
    <a:srgbClr val="EEB42D"/>
    <a:srgbClr val="EED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0" autoAdjust="0"/>
    <p:restoredTop sz="94600" autoAdjust="0"/>
  </p:normalViewPr>
  <p:slideViewPr>
    <p:cSldViewPr>
      <p:cViewPr varScale="1">
        <p:scale>
          <a:sx n="120" d="100"/>
          <a:sy n="120" d="100"/>
        </p:scale>
        <p:origin x="297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1896" y="-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B4BF1-90CD-4994-80D7-B6A10D7E43D3}" type="datetimeFigureOut">
              <a:rPr lang="pt-BR" smtClean="0"/>
              <a:pPr/>
              <a:t>22/04/2021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CC778-779E-466F-936F-AA822415B6E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228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4F83A60-A70A-4C35-A759-A44B98CEA1FA}" type="datetimeFigureOut">
              <a:rPr lang="pt-BR" smtClean="0"/>
              <a:pPr/>
              <a:t>22/04/2021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6D5EFA9-A741-46AB-8557-ED62BC726E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>
                <a:solidFill>
                  <a:prstClr val="black"/>
                </a:solidFill>
              </a:rPr>
              <a:t>©Grupo GppCom@DCO-UFRN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6F0000-EEA9-421A-A398-EA53BA5BF011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8" name="Espaço Reservado para Data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pt-BR">
                <a:solidFill>
                  <a:prstClr val="black"/>
                </a:solidFill>
              </a:rPr>
              <a:t>31/03/2011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0378A-298C-4171-BBCA-7539D2BF46E1}" type="slidenum">
              <a:rPr lang="pt-BR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30689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9580199-F511-47B0-8E84-499637128E84}" type="slidenum">
              <a:rPr lang="pt-BR" smtClean="0">
                <a:solidFill>
                  <a:prstClr val="black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560" y="54868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305800" cy="8382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256584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9088" y="6453336"/>
            <a:ext cx="1295400" cy="288032"/>
          </a:xfrm>
        </p:spPr>
        <p:txBody>
          <a:bodyPr/>
          <a:lstStyle>
            <a:lvl1pPr>
              <a:defRPr/>
            </a:lvl1pPr>
          </a:lstStyle>
          <a:p>
            <a:fld id="{CB44E7A9-0A9B-4293-B1B1-B022477B5E4B}" type="slidenum">
              <a:rPr lang="pt-BR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863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C7F44-C129-4B69-BF24-F0D0DBD7AC0A}" type="slidenum">
              <a:rPr lang="pt-BR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3C0751-9D60-432F-AC43-A5A60972E457}" type="slidenum">
              <a:rPr lang="pt-BR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5989F-F624-4792-8EE8-7E3AA77E24F7}" type="slidenum">
              <a:rPr lang="pt-BR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0F6EA-57D3-4910-8A97-092E4916FFF7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5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</a:t>
            </a:r>
            <a:r>
              <a:rPr kumimoji="0" 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Angelo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98E910-3852-4039-A701-A4ED66B428F8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</a:t>
            </a:r>
            <a:r>
              <a:rPr kumimoji="0" 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Angelo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0EA31D-7463-4A91-94F3-1178A3EB4448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</a:t>
            </a:r>
            <a:r>
              <a:rPr kumimoji="0" 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Angelo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FE579-4380-479B-9AF6-8A2BBAD1061C}" type="slidenum">
              <a:rPr lang="pt-BR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86550" y="1828800"/>
            <a:ext cx="2076450" cy="42672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6076950" cy="42672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1D3C22-8A2D-4712-8D76-BD97299AC4A5}" type="slidenum">
              <a:rPr lang="pt-BR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5000"/>
            <a:lum/>
          </a:blip>
          <a:srcRect/>
          <a:stretch>
            <a:fillRect l="2000" t="6000" r="2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28800"/>
            <a:ext cx="830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667000"/>
            <a:ext cx="8305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914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cs typeface="Arial" charset="0"/>
              </a:defRPr>
            </a:lvl1pPr>
          </a:lstStyle>
          <a:p>
            <a:fld id="{DB7DAC3F-FC06-4846-91B5-C2DC74526F3B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6808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GppCom  -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3" r:id="rId10"/>
    <p:sldLayoutId id="214748365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28"/>
          <p:cNvSpPr/>
          <p:nvPr/>
        </p:nvSpPr>
        <p:spPr>
          <a:xfrm>
            <a:off x="0" y="5733255"/>
            <a:ext cx="9144000" cy="1124745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156176" y="476672"/>
            <a:ext cx="263583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23528" y="2420888"/>
            <a:ext cx="84249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instalar o ns-3.30 e integrar com Eclipse</a:t>
            </a:r>
          </a:p>
        </p:txBody>
      </p:sp>
      <p:sp>
        <p:nvSpPr>
          <p:cNvPr id="14" name="Rectangle 6"/>
          <p:cNvSpPr/>
          <p:nvPr/>
        </p:nvSpPr>
        <p:spPr>
          <a:xfrm>
            <a:off x="251520" y="5930116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Universidade Federal do Rio Grande do Norte (UFRN)</a:t>
            </a:r>
            <a:endParaRPr lang="pt-BR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pic>
        <p:nvPicPr>
          <p:cNvPr id="12" name="Picture 11" descr="gppcom_logotipo.jpg"/>
          <p:cNvPicPr>
            <a:picLocks noChangeAspect="1"/>
          </p:cNvPicPr>
          <p:nvPr/>
        </p:nvPicPr>
        <p:blipFill>
          <a:blip r:embed="rId4" cstate="print"/>
          <a:srcRect l="5416" t="7483" r="4652" b="13955"/>
          <a:stretch>
            <a:fillRect/>
          </a:stretch>
        </p:blipFill>
        <p:spPr>
          <a:xfrm>
            <a:off x="251520" y="332656"/>
            <a:ext cx="2220878" cy="14550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4149080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Vicente Sousa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b="1" dirty="0" err="1">
                <a:solidFill>
                  <a:srgbClr val="1F497D">
                    <a:lumMod val="75000"/>
                  </a:srgbClr>
                </a:solidFill>
                <a:latin typeface="Times New Roman"/>
              </a:rPr>
              <a:t>GppCom</a:t>
            </a:r>
            <a:r>
              <a:rPr lang="pt-BR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/DCO/UFRN</a:t>
            </a:r>
            <a:endParaRPr lang="pt-BR" sz="2400" b="1" dirty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</p:txBody>
      </p:sp>
      <p:pic>
        <p:nvPicPr>
          <p:cNvPr id="10" name="Picture 9" descr="dc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476672"/>
            <a:ext cx="2694195" cy="1080000"/>
          </a:xfrm>
          <a:prstGeom prst="rect">
            <a:avLst/>
          </a:prstGeom>
        </p:spPr>
      </p:pic>
      <p:sp>
        <p:nvSpPr>
          <p:cNvPr id="9" name="Rectangle 12"/>
          <p:cNvSpPr/>
          <p:nvPr/>
        </p:nvSpPr>
        <p:spPr>
          <a:xfrm>
            <a:off x="827584" y="5157192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Natal, 22/04/2021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 bwMode="auto">
          <a:xfrm>
            <a:off x="0" y="6357958"/>
            <a:ext cx="4643438" cy="5000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No projeto clique com o botão direito e vá em </a:t>
            </a:r>
            <a:r>
              <a:rPr lang="pt-BR" sz="2000" i="1" dirty="0"/>
              <a:t>propriedades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b="67977"/>
          <a:stretch>
            <a:fillRect/>
          </a:stretch>
        </p:blipFill>
        <p:spPr bwMode="auto">
          <a:xfrm>
            <a:off x="251520" y="1434436"/>
            <a:ext cx="6118225" cy="122413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b="206"/>
          <a:stretch>
            <a:fillRect/>
          </a:stretch>
        </p:blipFill>
        <p:spPr bwMode="auto">
          <a:xfrm>
            <a:off x="2918271" y="2996952"/>
            <a:ext cx="6118225" cy="38164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pt-BR" sz="1800" dirty="0"/>
              <a:t>Depois clique </a:t>
            </a:r>
            <a:r>
              <a:rPr lang="pt-BR" sz="1800" i="1" dirty="0"/>
              <a:t>em </a:t>
            </a:r>
            <a:r>
              <a:rPr lang="pt-BR" sz="1800" b="1" dirty="0"/>
              <a:t>C/C++ </a:t>
            </a:r>
            <a:r>
              <a:rPr lang="pt-BR" sz="1800" b="1" dirty="0" err="1"/>
              <a:t>builder</a:t>
            </a:r>
            <a:r>
              <a:rPr lang="pt-BR" sz="1800" i="1" dirty="0"/>
              <a:t>,</a:t>
            </a:r>
            <a:r>
              <a:rPr lang="pt-BR" sz="1800" dirty="0"/>
              <a:t> agora desabilite as opções </a:t>
            </a:r>
            <a:r>
              <a:rPr lang="pt-BR" sz="1800" b="1" dirty="0"/>
              <a:t>Use default build </a:t>
            </a:r>
            <a:r>
              <a:rPr lang="pt-BR" sz="1800" b="1" dirty="0" err="1"/>
              <a:t>command</a:t>
            </a:r>
            <a:r>
              <a:rPr lang="pt-BR" sz="1800" i="1" dirty="0"/>
              <a:t> </a:t>
            </a:r>
            <a:r>
              <a:rPr lang="pt-BR" sz="1800" dirty="0"/>
              <a:t>e </a:t>
            </a:r>
            <a:r>
              <a:rPr lang="pt-BR" sz="1800" b="1" dirty="0" err="1"/>
              <a:t>Generate</a:t>
            </a:r>
            <a:r>
              <a:rPr lang="pt-BR" sz="1800" b="1" dirty="0"/>
              <a:t> </a:t>
            </a:r>
            <a:r>
              <a:rPr lang="pt-BR" sz="1800" b="1" dirty="0" err="1"/>
              <a:t>makefile</a:t>
            </a:r>
            <a:r>
              <a:rPr lang="pt-BR" sz="1800" b="1" dirty="0"/>
              <a:t> </a:t>
            </a:r>
            <a:r>
              <a:rPr lang="pt-BR" sz="1800" b="1" dirty="0" err="1"/>
              <a:t>automatically</a:t>
            </a:r>
            <a:r>
              <a:rPr lang="pt-BR" sz="1800" dirty="0"/>
              <a:t>;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/>
              <a:t>Então, escreva em Build Command </a:t>
            </a:r>
            <a:r>
              <a:rPr lang="pt-BR" sz="1800" b="1" i="1" dirty="0"/>
              <a:t>${</a:t>
            </a:r>
            <a:r>
              <a:rPr lang="pt-BR" sz="1800" b="1" i="1" dirty="0" err="1"/>
              <a:t>workspace_loc</a:t>
            </a:r>
            <a:r>
              <a:rPr lang="pt-BR" sz="1800" b="1" i="1" dirty="0"/>
              <a:t>:/ns-3-30/</a:t>
            </a:r>
            <a:r>
              <a:rPr lang="pt-BR" sz="1800" b="1" i="1" dirty="0" err="1"/>
              <a:t>waf</a:t>
            </a:r>
            <a:r>
              <a:rPr lang="pt-BR" sz="1800" b="1" i="1" dirty="0"/>
              <a:t>} </a:t>
            </a:r>
            <a:r>
              <a:rPr lang="pt-BR" sz="1800" dirty="0"/>
              <a:t>e em Build </a:t>
            </a:r>
            <a:r>
              <a:rPr lang="pt-BR" sz="1800" dirty="0" err="1"/>
              <a:t>directory</a:t>
            </a:r>
            <a:r>
              <a:rPr lang="pt-BR" sz="1800" dirty="0"/>
              <a:t> </a:t>
            </a:r>
            <a:r>
              <a:rPr lang="pt-BR" sz="1800" b="1" i="1" dirty="0"/>
              <a:t>${</a:t>
            </a:r>
            <a:r>
              <a:rPr lang="pt-BR" sz="1800" b="1" i="1" dirty="0" err="1"/>
              <a:t>workspace_loc</a:t>
            </a:r>
            <a:r>
              <a:rPr lang="pt-BR" sz="1800" b="1" i="1" dirty="0"/>
              <a:t>:/ns-3-30};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/>
              <a:t>Clique na aba </a:t>
            </a:r>
            <a:r>
              <a:rPr lang="pt-BR" sz="1800" b="1" dirty="0" err="1"/>
              <a:t>behaviour</a:t>
            </a:r>
            <a:r>
              <a:rPr lang="pt-BR" sz="1800" b="1" dirty="0"/>
              <a:t> </a:t>
            </a:r>
            <a:r>
              <a:rPr lang="pt-BR" sz="1800" dirty="0"/>
              <a:t>e vá para o próximo slide;</a:t>
            </a:r>
            <a:endParaRPr lang="pt-BR" sz="1800" b="1" i="1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78D6C9-AF1E-4CF9-B802-58D932611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49" t="18666" r="-836" b="23468"/>
          <a:stretch/>
        </p:blipFill>
        <p:spPr>
          <a:xfrm>
            <a:off x="107504" y="2869425"/>
            <a:ext cx="5688632" cy="40036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7F87746-CDAE-4500-B4DE-B28047A93F56}"/>
              </a:ext>
            </a:extLst>
          </p:cNvPr>
          <p:cNvSpPr txBox="1"/>
          <p:nvPr/>
        </p:nvSpPr>
        <p:spPr>
          <a:xfrm>
            <a:off x="6197093" y="2942364"/>
            <a:ext cx="2565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Estes comandos podem ser alterados se você mudar o nome do projeto;</a:t>
            </a:r>
          </a:p>
          <a:p>
            <a:endParaRPr lang="pt-BR" sz="1800" dirty="0"/>
          </a:p>
          <a:p>
            <a:r>
              <a:rPr lang="pt-BR" sz="1800" dirty="0"/>
              <a:t>Onde tem </a:t>
            </a:r>
            <a:r>
              <a:rPr lang="pt-BR" sz="1800" b="1" dirty="0"/>
              <a:t>ns-3-30</a:t>
            </a:r>
            <a:r>
              <a:rPr lang="pt-BR" sz="1800" dirty="0"/>
              <a:t> deve ser alterado para o nome do projeto que você selecionou no começo;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Na aba </a:t>
            </a:r>
            <a:r>
              <a:rPr lang="pt-BR" sz="2000" b="1" dirty="0" err="1"/>
              <a:t>behaviour</a:t>
            </a:r>
            <a:r>
              <a:rPr lang="pt-BR" sz="2000" dirty="0"/>
              <a:t>, apague ‘</a:t>
            </a:r>
            <a:r>
              <a:rPr lang="pt-BR" sz="2000" dirty="0" err="1"/>
              <a:t>all</a:t>
            </a:r>
            <a:r>
              <a:rPr lang="pt-BR" sz="2000" dirty="0"/>
              <a:t>’ da caixa build e escreva ‘build’;</a:t>
            </a:r>
          </a:p>
          <a:p>
            <a:r>
              <a:rPr lang="pt-BR" sz="2000" dirty="0"/>
              <a:t>Apague o que estiver na aba </a:t>
            </a:r>
            <a:r>
              <a:rPr lang="pt-BR" sz="2000" b="1" dirty="0"/>
              <a:t>clean </a:t>
            </a:r>
            <a:r>
              <a:rPr lang="pt-BR" sz="2000" dirty="0"/>
              <a:t>e deixe-a em branco; </a:t>
            </a:r>
          </a:p>
          <a:p>
            <a:r>
              <a:rPr lang="pt-BR" sz="2000" dirty="0"/>
              <a:t>Clique no botão </a:t>
            </a:r>
            <a:r>
              <a:rPr lang="pt-BR" sz="2000" b="1" dirty="0" err="1"/>
              <a:t>Apply</a:t>
            </a:r>
            <a:r>
              <a:rPr lang="pt-BR" sz="2000" b="1" dirty="0"/>
              <a:t> </a:t>
            </a:r>
            <a:r>
              <a:rPr lang="pt-BR" sz="2000" b="1" dirty="0" err="1"/>
              <a:t>and</a:t>
            </a:r>
            <a:r>
              <a:rPr lang="pt-BR" sz="2000" b="1" dirty="0"/>
              <a:t> Close.</a:t>
            </a:r>
            <a:endParaRPr lang="pt-BR" sz="2000" dirty="0"/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F6A2AD6-2A9C-4C40-8779-BF8A7439B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37" t="16401" r="7204" b="23867"/>
          <a:stretch/>
        </p:blipFill>
        <p:spPr>
          <a:xfrm>
            <a:off x="1668116" y="2382952"/>
            <a:ext cx="5328592" cy="41241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Para finalizar, construa o projeto no Menu </a:t>
            </a:r>
            <a:r>
              <a:rPr lang="pt-BR" sz="2000" b="1" dirty="0"/>
              <a:t>Project-&gt;Build Project;</a:t>
            </a:r>
          </a:p>
          <a:p>
            <a:r>
              <a:rPr lang="pt-BR" sz="2000" dirty="0"/>
              <a:t>Você verá o ns-3 sendo compilado.</a:t>
            </a:r>
          </a:p>
          <a:p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CFB2B22-FAA8-4F83-B31B-653C06028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62" t="6667" r="777" b="9334"/>
          <a:stretch/>
        </p:blipFill>
        <p:spPr>
          <a:xfrm>
            <a:off x="2051720" y="2189685"/>
            <a:ext cx="6120680" cy="46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8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82824"/>
            <a:ext cx="8583488" cy="5256584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pt-BR" sz="2000" dirty="0"/>
              <a:t>Você precisar criar o </a:t>
            </a:r>
            <a:r>
              <a:rPr lang="pt-BR" sz="2000" dirty="0" err="1"/>
              <a:t>laucher</a:t>
            </a:r>
            <a:r>
              <a:rPr lang="pt-BR" sz="2000" dirty="0"/>
              <a:t> para rodar um código do ns-3;</a:t>
            </a:r>
          </a:p>
          <a:p>
            <a:pPr algn="just">
              <a:buFont typeface="Wingdings" pitchFamily="2" charset="2"/>
              <a:buChar char="Ø"/>
            </a:pPr>
            <a:r>
              <a:rPr lang="pt-BR" sz="2000" dirty="0"/>
              <a:t>No menu </a:t>
            </a:r>
            <a:r>
              <a:rPr lang="pt-BR" sz="2000" b="1" dirty="0" err="1"/>
              <a:t>Run</a:t>
            </a:r>
            <a:r>
              <a:rPr lang="pt-BR" sz="2000" b="1" dirty="0"/>
              <a:t> </a:t>
            </a:r>
            <a:r>
              <a:rPr lang="pt-BR" sz="2000" dirty="0"/>
              <a:t>clique em </a:t>
            </a:r>
            <a:r>
              <a:rPr lang="pt-BR" sz="2000" b="1" dirty="0"/>
              <a:t>Debug </a:t>
            </a:r>
            <a:r>
              <a:rPr lang="pt-BR" sz="2000" b="1" dirty="0" err="1"/>
              <a:t>Configurations</a:t>
            </a:r>
            <a:r>
              <a:rPr lang="pt-BR" sz="2000" dirty="0"/>
              <a:t>, crie uma nova configuração e dê um nome a ela. 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b="39747"/>
          <a:stretch>
            <a:fillRect/>
          </a:stretch>
        </p:blipFill>
        <p:spPr bwMode="auto">
          <a:xfrm>
            <a:off x="395536" y="2492896"/>
            <a:ext cx="4971058" cy="18722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b="54810"/>
          <a:stretch>
            <a:fillRect/>
          </a:stretch>
        </p:blipFill>
        <p:spPr bwMode="auto">
          <a:xfrm>
            <a:off x="2771800" y="4581128"/>
            <a:ext cx="6118225" cy="17281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82824"/>
            <a:ext cx="8583488" cy="5256584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pt-BR" sz="2000" dirty="0"/>
              <a:t>Você precisar criar o </a:t>
            </a:r>
            <a:r>
              <a:rPr lang="pt-BR" sz="2000" dirty="0" err="1"/>
              <a:t>laucher</a:t>
            </a:r>
            <a:r>
              <a:rPr lang="pt-BR" sz="2000" dirty="0"/>
              <a:t> para rodar um código do ns-3;</a:t>
            </a:r>
          </a:p>
          <a:p>
            <a:pPr algn="just">
              <a:buFont typeface="Wingdings" pitchFamily="2" charset="2"/>
              <a:buChar char="Ø"/>
            </a:pPr>
            <a:r>
              <a:rPr lang="pt-BR" sz="2000" dirty="0"/>
              <a:t>No menu </a:t>
            </a:r>
            <a:r>
              <a:rPr lang="pt-BR" sz="2000" b="1" dirty="0" err="1"/>
              <a:t>Run</a:t>
            </a:r>
            <a:r>
              <a:rPr lang="pt-BR" sz="2000" b="1" dirty="0"/>
              <a:t> </a:t>
            </a:r>
            <a:r>
              <a:rPr lang="pt-BR" sz="2000" dirty="0"/>
              <a:t>clique em </a:t>
            </a:r>
            <a:r>
              <a:rPr lang="pt-BR" sz="2000" b="1" dirty="0"/>
              <a:t>Debug </a:t>
            </a:r>
            <a:r>
              <a:rPr lang="pt-BR" sz="2000" b="1" dirty="0" err="1"/>
              <a:t>Configurations</a:t>
            </a:r>
            <a:r>
              <a:rPr lang="pt-BR" sz="2000" dirty="0"/>
              <a:t>, crie uma nova configuração (</a:t>
            </a:r>
            <a:r>
              <a:rPr lang="pt-BR" sz="2000" b="1" dirty="0"/>
              <a:t>New </a:t>
            </a:r>
            <a:r>
              <a:rPr lang="pt-BR" sz="2000" b="1" dirty="0" err="1"/>
              <a:t>Configuration</a:t>
            </a:r>
            <a:r>
              <a:rPr lang="pt-BR" sz="2000" dirty="0"/>
              <a:t>) e dê um nome a ela.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b="39747"/>
          <a:stretch>
            <a:fillRect/>
          </a:stretch>
        </p:blipFill>
        <p:spPr bwMode="auto">
          <a:xfrm>
            <a:off x="395536" y="2492896"/>
            <a:ext cx="4971058" cy="18722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A3E487B-55DD-49E4-A3A4-47D491C41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09" t="24267" b="47734"/>
          <a:stretch/>
        </p:blipFill>
        <p:spPr>
          <a:xfrm>
            <a:off x="2742620" y="4725144"/>
            <a:ext cx="6221868" cy="15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7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Clique no botão </a:t>
            </a:r>
            <a:r>
              <a:rPr lang="pt-BR" sz="2000" b="1" dirty="0"/>
              <a:t>Search Project </a:t>
            </a:r>
            <a:r>
              <a:rPr lang="pt-BR" sz="2000" dirty="0"/>
              <a:t>da opção </a:t>
            </a:r>
            <a:r>
              <a:rPr lang="pt-BR" sz="2000" b="1" dirty="0"/>
              <a:t>C/C++ Application </a:t>
            </a:r>
            <a:r>
              <a:rPr lang="pt-BR" sz="2000" dirty="0"/>
              <a:t>e selecione a aplicação;</a:t>
            </a:r>
          </a:p>
          <a:p>
            <a:r>
              <a:rPr lang="pt-BR" sz="2000" dirty="0"/>
              <a:t>Vamos testar o script first.cc do tutorial; Para tal, digite </a:t>
            </a:r>
            <a:r>
              <a:rPr lang="pt-BR" sz="2000" b="1" dirty="0" err="1"/>
              <a:t>first</a:t>
            </a:r>
            <a:r>
              <a:rPr lang="pt-BR" sz="2000" b="1" dirty="0"/>
              <a:t> </a:t>
            </a:r>
            <a:r>
              <a:rPr lang="pt-BR" sz="2000" dirty="0"/>
              <a:t>na caixa de pesquisa, e selecione a aplicação </a:t>
            </a:r>
            <a:r>
              <a:rPr lang="pt-BR" sz="2000" b="1" i="1" dirty="0"/>
              <a:t>ns3-dev-first-debug,</a:t>
            </a:r>
            <a:r>
              <a:rPr lang="pt-BR" sz="2000" dirty="0"/>
              <a:t> mas em outros casos selecione a aplicação que deseja executar, e clique em </a:t>
            </a:r>
            <a:r>
              <a:rPr lang="pt-BR" sz="2000" b="1" dirty="0"/>
              <a:t>ok.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86FBF5-E208-4BFE-B2F2-67B3C2F44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24" t="13066" r="1964" b="29068"/>
          <a:stretch/>
        </p:blipFill>
        <p:spPr>
          <a:xfrm>
            <a:off x="611560" y="3068960"/>
            <a:ext cx="3384376" cy="22322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E789EB-F897-4871-AF85-9DD0A3048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50" t="10319" r="12988" b="39282"/>
          <a:stretch/>
        </p:blipFill>
        <p:spPr>
          <a:xfrm>
            <a:off x="6012160" y="2897781"/>
            <a:ext cx="2520280" cy="35814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CBCF273-26B1-4987-9750-D5146C2E2277}"/>
              </a:ext>
            </a:extLst>
          </p:cNvPr>
          <p:cNvSpPr/>
          <p:nvPr/>
        </p:nvSpPr>
        <p:spPr bwMode="auto">
          <a:xfrm>
            <a:off x="2987824" y="4101752"/>
            <a:ext cx="576064" cy="1913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1428C6-446C-4823-9C31-B57224F3E2B0}"/>
              </a:ext>
            </a:extLst>
          </p:cNvPr>
          <p:cNvSpPr txBox="1"/>
          <p:nvPr/>
        </p:nvSpPr>
        <p:spPr>
          <a:xfrm>
            <a:off x="1059645" y="5680281"/>
            <a:ext cx="2936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1. Clicar em </a:t>
            </a:r>
            <a:r>
              <a:rPr lang="pt-BR" b="1" dirty="0"/>
              <a:t>Search Project</a:t>
            </a:r>
            <a:endParaRPr lang="en-US" b="1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76F9081-6A40-4003-A550-AA076E24F72D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3981" y="4349629"/>
            <a:ext cx="936104" cy="1363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BAA939DC-2B42-43F0-8D6D-88B5BAAD5437}"/>
              </a:ext>
            </a:extLst>
          </p:cNvPr>
          <p:cNvSpPr/>
          <p:nvPr/>
        </p:nvSpPr>
        <p:spPr bwMode="auto">
          <a:xfrm>
            <a:off x="6084168" y="3235516"/>
            <a:ext cx="576064" cy="1913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902E5CC-50D4-47F3-BE5D-1A5E4EE2C4B1}"/>
              </a:ext>
            </a:extLst>
          </p:cNvPr>
          <p:cNvCxnSpPr>
            <a:cxnSpLocks/>
          </p:cNvCxnSpPr>
          <p:nvPr/>
        </p:nvCxnSpPr>
        <p:spPr bwMode="auto">
          <a:xfrm flipV="1">
            <a:off x="5076056" y="3325408"/>
            <a:ext cx="936104" cy="1363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A6A57AB-0BE9-486B-A84B-66A431694D0B}"/>
              </a:ext>
            </a:extLst>
          </p:cNvPr>
          <p:cNvSpPr txBox="1"/>
          <p:nvPr/>
        </p:nvSpPr>
        <p:spPr>
          <a:xfrm>
            <a:off x="4482717" y="4746801"/>
            <a:ext cx="2936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2. Digitar </a:t>
            </a:r>
            <a:r>
              <a:rPr lang="pt-BR" b="1" dirty="0" err="1"/>
              <a:t>first</a:t>
            </a:r>
            <a:endParaRPr lang="en-US" b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A497546-A5FC-4AA9-8391-A724F2E97486}"/>
              </a:ext>
            </a:extLst>
          </p:cNvPr>
          <p:cNvSpPr/>
          <p:nvPr/>
        </p:nvSpPr>
        <p:spPr bwMode="auto">
          <a:xfrm>
            <a:off x="6071360" y="3630947"/>
            <a:ext cx="1164935" cy="1913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0717075-F3B7-4E78-84DB-DFAE4FEC025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732240" y="3933056"/>
            <a:ext cx="1253473" cy="5792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511B17B-EB4A-4CB4-8821-EF5C63315D41}"/>
              </a:ext>
            </a:extLst>
          </p:cNvPr>
          <p:cNvSpPr txBox="1"/>
          <p:nvPr/>
        </p:nvSpPr>
        <p:spPr>
          <a:xfrm>
            <a:off x="7392374" y="4570631"/>
            <a:ext cx="1556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3. Selecionar a aplicação</a:t>
            </a:r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/>
              <a:t>Agora na aba </a:t>
            </a:r>
            <a:r>
              <a:rPr lang="pt-BR" sz="1800" b="1" dirty="0" err="1"/>
              <a:t>Environment</a:t>
            </a:r>
            <a:r>
              <a:rPr lang="pt-BR" sz="1800" b="1" dirty="0"/>
              <a:t> </a:t>
            </a:r>
            <a:r>
              <a:rPr lang="pt-BR" sz="1800" dirty="0"/>
              <a:t>crie uma nova variável. Clique em </a:t>
            </a:r>
            <a:r>
              <a:rPr lang="pt-BR" sz="1800" b="1" dirty="0"/>
              <a:t>“</a:t>
            </a:r>
            <a:r>
              <a:rPr lang="pt-BR" sz="1800" b="1" dirty="0" err="1"/>
              <a:t>Add</a:t>
            </a:r>
            <a:r>
              <a:rPr lang="pt-BR" sz="1800" b="1" dirty="0"/>
              <a:t>...”</a:t>
            </a:r>
            <a:r>
              <a:rPr lang="pt-BR" sz="1800" dirty="0"/>
              <a:t>, e no campo </a:t>
            </a:r>
            <a:r>
              <a:rPr lang="pt-BR" sz="1800" b="1" dirty="0" err="1"/>
              <a:t>name</a:t>
            </a:r>
            <a:r>
              <a:rPr lang="pt-BR" sz="1800" b="1" dirty="0"/>
              <a:t> </a:t>
            </a:r>
            <a:r>
              <a:rPr lang="pt-BR" sz="1800" dirty="0"/>
              <a:t>escreva </a:t>
            </a:r>
            <a:r>
              <a:rPr lang="pt-BR" sz="1800" b="1" dirty="0"/>
              <a:t>LD_LIBRARY_PATH </a:t>
            </a:r>
            <a:r>
              <a:rPr lang="pt-BR" sz="1800" dirty="0"/>
              <a:t>e no campo </a:t>
            </a:r>
            <a:r>
              <a:rPr lang="pt-BR" sz="1800" b="1" dirty="0" err="1"/>
              <a:t>value</a:t>
            </a:r>
            <a:r>
              <a:rPr lang="pt-BR" sz="1800" b="1" dirty="0"/>
              <a:t> </a:t>
            </a:r>
            <a:r>
              <a:rPr lang="pt-BR" sz="1800" dirty="0"/>
              <a:t>escreva </a:t>
            </a:r>
            <a:r>
              <a:rPr lang="pt-BR" sz="1800" b="1" dirty="0"/>
              <a:t>${</a:t>
            </a:r>
            <a:r>
              <a:rPr lang="pt-BR" sz="1800" b="1" dirty="0" err="1"/>
              <a:t>workspace_loc</a:t>
            </a:r>
            <a:r>
              <a:rPr lang="pt-BR" sz="1800" b="1" dirty="0"/>
              <a:t>:/ns-3-30/build/</a:t>
            </a:r>
            <a:r>
              <a:rPr lang="pt-BR" sz="1800" b="1" dirty="0" err="1"/>
              <a:t>lib</a:t>
            </a:r>
            <a:r>
              <a:rPr lang="pt-BR" sz="1800" b="1" dirty="0"/>
              <a:t>}</a:t>
            </a:r>
            <a:r>
              <a:rPr lang="pt-BR" sz="1800" dirty="0"/>
              <a:t>, novamente a observação que onde tem </a:t>
            </a:r>
            <a:r>
              <a:rPr lang="pt-BR" sz="1800" b="1" dirty="0"/>
              <a:t>ns-3-30 </a:t>
            </a:r>
            <a:r>
              <a:rPr lang="pt-BR" sz="1800" dirty="0"/>
              <a:t>deve-se escrever o nome do seu projeto (caso tenha escolhido um nome diferente). Confirme que a opção </a:t>
            </a:r>
            <a:r>
              <a:rPr lang="fr-FR" sz="1800" b="1" dirty="0"/>
              <a:t>Append environment to native environment </a:t>
            </a:r>
            <a:r>
              <a:rPr lang="fr-FR" sz="1800" dirty="0"/>
              <a:t>está selecionada, clique em </a:t>
            </a:r>
            <a:r>
              <a:rPr lang="fr-FR" sz="1800" b="1" dirty="0"/>
              <a:t>Apply </a:t>
            </a:r>
            <a:r>
              <a:rPr lang="fr-FR" sz="1800" dirty="0"/>
              <a:t>e </a:t>
            </a:r>
            <a:r>
              <a:rPr lang="fr-FR" sz="1800" b="1" dirty="0"/>
              <a:t>Debug</a:t>
            </a:r>
            <a:r>
              <a:rPr lang="fr-FR" sz="1800" dirty="0"/>
              <a:t>.</a:t>
            </a:r>
            <a:endParaRPr lang="pt-BR" sz="1800" i="1" dirty="0"/>
          </a:p>
          <a:p>
            <a:endParaRPr lang="pt-BR" sz="3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706A53-4030-4998-8A8B-8429F19C8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37" t="13713" r="2351" b="28421"/>
          <a:stretch/>
        </p:blipFill>
        <p:spPr>
          <a:xfrm>
            <a:off x="1524100" y="2852936"/>
            <a:ext cx="5616624" cy="37045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/>
              <a:t>Vai ser perguntado se você quer ir para a tela de Debug, diga que sim e </a:t>
            </a:r>
            <a:r>
              <a:rPr lang="pt-BR" sz="1800" b="1" dirty="0"/>
              <a:t>marque </a:t>
            </a:r>
            <a:r>
              <a:rPr lang="pt-BR" sz="1800" dirty="0"/>
              <a:t>para relembrar sua decisão;</a:t>
            </a:r>
          </a:p>
          <a:p>
            <a:r>
              <a:rPr lang="pt-BR" sz="1800" dirty="0"/>
              <a:t>A tela de debug aparecerá e o script first.cc será rodado em modo debug, com sua execução parando no começo da função </a:t>
            </a:r>
            <a:r>
              <a:rPr lang="pt-BR" sz="1800" b="1" dirty="0" err="1"/>
              <a:t>main</a:t>
            </a:r>
            <a:r>
              <a:rPr lang="pt-BR" sz="1800" dirty="0"/>
              <a:t>.</a:t>
            </a:r>
          </a:p>
          <a:p>
            <a:endParaRPr lang="pt-BR" sz="1800" i="1" dirty="0"/>
          </a:p>
          <a:p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AEF9BA5-877E-4933-A1E7-BA0E3B236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86" t="33996" r="11802" b="39871"/>
          <a:stretch/>
        </p:blipFill>
        <p:spPr>
          <a:xfrm>
            <a:off x="179512" y="2708920"/>
            <a:ext cx="3557682" cy="160669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19C2D91-8C3B-4C37-A926-3EE9BC469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51" t="11335" b="2800"/>
          <a:stretch/>
        </p:blipFill>
        <p:spPr>
          <a:xfrm>
            <a:off x="4283968" y="3068960"/>
            <a:ext cx="432048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0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/>
              <a:t>Para executar todo o script, clique na seta verde no painel de debug;</a:t>
            </a:r>
          </a:p>
          <a:p>
            <a:r>
              <a:rPr lang="pt-BR" sz="1800" dirty="0"/>
              <a:t>O script será executado e o resultado é mostrado no console abaixo.</a:t>
            </a:r>
            <a:endParaRPr lang="pt-BR" sz="3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D696621-2276-4C16-A62F-E3AC9B189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61" t="11200" r="1564" b="10402"/>
          <a:stretch/>
        </p:blipFill>
        <p:spPr>
          <a:xfrm>
            <a:off x="4586536" y="2348880"/>
            <a:ext cx="4176464" cy="30243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3ED1249-E74D-400D-B99A-07693AD66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51" t="11335" b="10267"/>
          <a:stretch/>
        </p:blipFill>
        <p:spPr>
          <a:xfrm>
            <a:off x="11932" y="2345594"/>
            <a:ext cx="4320480" cy="302433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E14EB32-0C29-4B9A-B9DC-37367A49781D}"/>
              </a:ext>
            </a:extLst>
          </p:cNvPr>
          <p:cNvSpPr/>
          <p:nvPr/>
        </p:nvSpPr>
        <p:spPr bwMode="auto">
          <a:xfrm>
            <a:off x="2771800" y="2392178"/>
            <a:ext cx="137110" cy="172726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AFAACE-1670-4A58-8110-058B2951F20D}"/>
              </a:ext>
            </a:extLst>
          </p:cNvPr>
          <p:cNvSpPr txBox="1"/>
          <p:nvPr/>
        </p:nvSpPr>
        <p:spPr>
          <a:xfrm>
            <a:off x="1059645" y="5680281"/>
            <a:ext cx="2936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1. Clicar para continuar a execução do código</a:t>
            </a:r>
            <a:endParaRPr lang="en-US" b="1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CA50274-7D30-446B-987E-F7B46DA8DCF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3981" y="2688391"/>
            <a:ext cx="629827" cy="30243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488768-C006-4A5B-AA6B-C8BAB655B438}"/>
              </a:ext>
            </a:extLst>
          </p:cNvPr>
          <p:cNvSpPr/>
          <p:nvPr/>
        </p:nvSpPr>
        <p:spPr bwMode="auto">
          <a:xfrm>
            <a:off x="5649318" y="4876308"/>
            <a:ext cx="2835994" cy="66682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615A0CF-5C77-4606-933C-5A61097284F6}"/>
              </a:ext>
            </a:extLst>
          </p:cNvPr>
          <p:cNvCxnSpPr>
            <a:cxnSpLocks/>
          </p:cNvCxnSpPr>
          <p:nvPr/>
        </p:nvCxnSpPr>
        <p:spPr bwMode="auto">
          <a:xfrm flipV="1">
            <a:off x="6366881" y="5369930"/>
            <a:ext cx="56609" cy="4353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BC8CF08-EBE9-4C54-A9D5-0729F0C9911A}"/>
              </a:ext>
            </a:extLst>
          </p:cNvPr>
          <p:cNvSpPr txBox="1"/>
          <p:nvPr/>
        </p:nvSpPr>
        <p:spPr>
          <a:xfrm>
            <a:off x="5561359" y="5852084"/>
            <a:ext cx="2936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2. Resultado aparece no console.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210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Observações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O </a:t>
            </a:r>
            <a:r>
              <a:rPr lang="pt-BR" sz="2400" dirty="0" err="1"/>
              <a:t>ns</a:t>
            </a:r>
            <a:r>
              <a:rPr lang="pt-BR" sz="2400" dirty="0"/>
              <a:t>-3 precisa de um ambiente Linux com algumas configurações específicas para que ele funcione, por isso é preciso instalar alguns componentes antes de instalá-lo.</a:t>
            </a:r>
          </a:p>
          <a:p>
            <a:endParaRPr lang="pt-BR" sz="2400" dirty="0"/>
          </a:p>
          <a:p>
            <a:r>
              <a:rPr lang="pt-BR" sz="2400" dirty="0"/>
              <a:t>Ele roda melhor em ambientes Unix, como Linux e </a:t>
            </a:r>
            <a:r>
              <a:rPr lang="pt-BR" sz="2400" dirty="0" err="1"/>
              <a:t>MacOS</a:t>
            </a:r>
            <a:r>
              <a:rPr lang="pt-BR" sz="2400" dirty="0"/>
              <a:t>. Apesar de poder ser usado em Windows, não é recomendado.</a:t>
            </a:r>
          </a:p>
          <a:p>
            <a:endParaRPr lang="pt-BR" sz="2400" dirty="0"/>
          </a:p>
          <a:p>
            <a:r>
              <a:rPr lang="pt-BR" sz="2400" dirty="0"/>
              <a:t>Este tutorial é para instalação do ns-3 nos sistemas Ubuntu 20.04</a:t>
            </a:r>
          </a:p>
          <a:p>
            <a:endParaRPr lang="pt-BR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Baixando e instalando o </a:t>
            </a:r>
            <a:r>
              <a:rPr lang="pt-BR" dirty="0" err="1"/>
              <a:t>ns</a:t>
            </a:r>
            <a:r>
              <a:rPr lang="pt-BR" dirty="0"/>
              <a:t>-3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Foi criado um script que chama todas as dependências em sequência, incluindo a instalação do Eclipse. Para executá-lo siga os seguintes passos em um terminal Linux 20.04:</a:t>
            </a:r>
          </a:p>
          <a:p>
            <a:pPr lvl="1"/>
            <a:r>
              <a:rPr lang="pt-BR" sz="1800" dirty="0"/>
              <a:t>Mudá-lo para executável, digite:</a:t>
            </a:r>
          </a:p>
          <a:p>
            <a:pPr marL="457200" lvl="1" indent="0">
              <a:buNone/>
            </a:pPr>
            <a:r>
              <a:rPr lang="pt-BR" sz="1800" b="1" dirty="0" err="1"/>
              <a:t>sudo</a:t>
            </a:r>
            <a:r>
              <a:rPr lang="pt-BR" sz="1800" b="1" dirty="0"/>
              <a:t> </a:t>
            </a:r>
            <a:r>
              <a:rPr lang="pt-BR" sz="1800" b="1" dirty="0" err="1"/>
              <a:t>chmod</a:t>
            </a:r>
            <a:r>
              <a:rPr lang="pt-BR" sz="1800" b="1" dirty="0"/>
              <a:t> +x  ns3_30_full_installation.sh</a:t>
            </a:r>
          </a:p>
          <a:p>
            <a:pPr lvl="1"/>
            <a:r>
              <a:rPr lang="pt-BR" sz="1800" dirty="0"/>
              <a:t>Para executá-lo:</a:t>
            </a:r>
          </a:p>
          <a:p>
            <a:pPr marL="457200" lvl="1" indent="0">
              <a:buNone/>
            </a:pPr>
            <a:r>
              <a:rPr lang="pt-BR" sz="1800" b="1" dirty="0"/>
              <a:t>./ns3_30_full_installation.sh</a:t>
            </a:r>
          </a:p>
          <a:p>
            <a:r>
              <a:rPr lang="pt-BR" sz="2000" dirty="0"/>
              <a:t>O </a:t>
            </a:r>
            <a:r>
              <a:rPr lang="pt-BR" sz="2000" dirty="0" err="1"/>
              <a:t>scritp</a:t>
            </a:r>
            <a:r>
              <a:rPr lang="pt-BR" sz="2000" dirty="0"/>
              <a:t> instalará o </a:t>
            </a:r>
            <a:r>
              <a:rPr lang="pt-BR" sz="2000" dirty="0" err="1"/>
              <a:t>ns</a:t>
            </a:r>
            <a:r>
              <a:rPr lang="pt-BR" sz="2000" dirty="0"/>
              <a:t>-3 na seguinte pasta:</a:t>
            </a:r>
          </a:p>
          <a:p>
            <a:pPr lvl="1"/>
            <a:r>
              <a:rPr lang="en-US" sz="1800" dirty="0"/>
              <a:t>~/ns-3/ns-allinone-3.30/ns3-3.30</a:t>
            </a:r>
          </a:p>
          <a:p>
            <a:r>
              <a:rPr lang="en-US" sz="2000" dirty="0"/>
              <a:t>Para </a:t>
            </a:r>
            <a:r>
              <a:rPr lang="en-US" sz="2000" dirty="0" err="1"/>
              <a:t>compilar</a:t>
            </a:r>
            <a:r>
              <a:rPr lang="en-US" sz="2000" dirty="0"/>
              <a:t> o ns-3 </a:t>
            </a:r>
            <a:r>
              <a:rPr lang="en-US" sz="2000" dirty="0" err="1"/>
              <a:t>posteriormente</a:t>
            </a:r>
            <a:r>
              <a:rPr lang="en-US" sz="2000" dirty="0"/>
              <a:t> (</a:t>
            </a:r>
            <a:r>
              <a:rPr lang="en-US" sz="2000" dirty="0" err="1"/>
              <a:t>caso</a:t>
            </a:r>
            <a:r>
              <a:rPr lang="en-US" sz="2000" dirty="0"/>
              <a:t> </a:t>
            </a:r>
            <a:r>
              <a:rPr lang="en-US" sz="2000" dirty="0" err="1"/>
              <a:t>mude</a:t>
            </a:r>
            <a:r>
              <a:rPr lang="en-US" sz="2000" dirty="0"/>
              <a:t> o </a:t>
            </a:r>
            <a:r>
              <a:rPr lang="en-US" sz="2000" dirty="0" err="1"/>
              <a:t>código</a:t>
            </a:r>
            <a:r>
              <a:rPr lang="en-US" sz="2000" dirty="0"/>
              <a:t>), use:</a:t>
            </a:r>
          </a:p>
          <a:p>
            <a:pPr lvl="1"/>
            <a:r>
              <a:rPr lang="en-US" sz="1800" b="1" dirty="0"/>
              <a:t>Para debug:</a:t>
            </a:r>
            <a:r>
              <a:rPr lang="pt-BR" sz="1800" b="1" dirty="0"/>
              <a:t> </a:t>
            </a:r>
            <a:r>
              <a:rPr lang="pt-BR" sz="1800" dirty="0"/>
              <a:t>CXXFLAGS="-</a:t>
            </a:r>
            <a:r>
              <a:rPr lang="pt-BR" sz="1800" dirty="0" err="1"/>
              <a:t>Wall</a:t>
            </a:r>
            <a:r>
              <a:rPr lang="pt-BR" sz="1800" dirty="0"/>
              <a:t> -g -O0“ </a:t>
            </a:r>
            <a:r>
              <a:rPr lang="en-US" sz="1800" dirty="0"/>
              <a:t>./</a:t>
            </a:r>
            <a:r>
              <a:rPr lang="en-US" sz="1800" dirty="0" err="1"/>
              <a:t>waf</a:t>
            </a:r>
            <a:r>
              <a:rPr lang="en-US" sz="1800" dirty="0"/>
              <a:t> --build-profile=debug --enable-examples --enable-tests configure</a:t>
            </a:r>
          </a:p>
          <a:p>
            <a:pPr lvl="1"/>
            <a:r>
              <a:rPr lang="en-US" sz="1800" b="1" dirty="0"/>
              <a:t>Para </a:t>
            </a:r>
            <a:r>
              <a:rPr lang="en-US" sz="1800" b="1" dirty="0" err="1"/>
              <a:t>código</a:t>
            </a:r>
            <a:r>
              <a:rPr lang="en-US" sz="1800" b="1" dirty="0"/>
              <a:t> </a:t>
            </a:r>
            <a:r>
              <a:rPr lang="en-US" sz="1800" b="1" dirty="0" err="1"/>
              <a:t>otimizado</a:t>
            </a:r>
            <a:r>
              <a:rPr lang="en-US" sz="1800" b="1" dirty="0"/>
              <a:t>: </a:t>
            </a:r>
            <a:r>
              <a:rPr lang="pt-BR" sz="1800" dirty="0"/>
              <a:t>CXXFLAGS="-</a:t>
            </a:r>
            <a:r>
              <a:rPr lang="pt-BR" sz="1800" dirty="0" err="1"/>
              <a:t>Wall</a:t>
            </a:r>
            <a:r>
              <a:rPr lang="pt-BR" sz="1800" dirty="0"/>
              <a:t> -g -O0“ </a:t>
            </a:r>
            <a:r>
              <a:rPr lang="en-US" sz="1800" dirty="0"/>
              <a:t>./</a:t>
            </a:r>
            <a:r>
              <a:rPr lang="en-US" sz="1800" dirty="0" err="1"/>
              <a:t>waf</a:t>
            </a:r>
            <a:r>
              <a:rPr lang="en-US" sz="1800" dirty="0"/>
              <a:t> --build-profile=optimized --enable-examples --enable-tests configure</a:t>
            </a: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endParaRPr lang="pt-BR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Integração com eclipse</a:t>
            </a:r>
          </a:p>
          <a:p>
            <a:endParaRPr lang="pt-BR" dirty="0"/>
          </a:p>
        </p:txBody>
      </p:sp>
      <p:pic>
        <p:nvPicPr>
          <p:cNvPr id="15362" name="Picture 2" descr="Resultado de imagem para eclipse CD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0" y="198884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Abra o eclipse (</a:t>
            </a:r>
            <a:r>
              <a:rPr lang="pt-BR" dirty="0" err="1"/>
              <a:t>win+x</a:t>
            </a:r>
            <a:r>
              <a:rPr lang="pt-BR" dirty="0"/>
              <a:t> e digite eclipse)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0ACF2D-33B4-405C-9301-A72AB4B3A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67" r="1963" b="43467"/>
          <a:stretch/>
        </p:blipFill>
        <p:spPr>
          <a:xfrm>
            <a:off x="827584" y="1844824"/>
            <a:ext cx="7216230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E31A61A-AA6A-4FDB-9E88-2B82995B8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583488" cy="5256584"/>
          </a:xfrm>
        </p:spPr>
        <p:txBody>
          <a:bodyPr/>
          <a:lstStyle/>
          <a:p>
            <a:r>
              <a:rPr lang="pt-BR" sz="2000" dirty="0"/>
              <a:t>Caso seja a primeira vez que abre o Eclipse, uma tela de </a:t>
            </a:r>
            <a:r>
              <a:rPr lang="pt-BR" sz="2000" b="1" dirty="0" err="1"/>
              <a:t>Welcome</a:t>
            </a:r>
            <a:r>
              <a:rPr lang="pt-BR" sz="2000" dirty="0"/>
              <a:t> irá aparecer e você pode escolher </a:t>
            </a:r>
            <a:r>
              <a:rPr lang="pt-BR" sz="2000" b="1" dirty="0"/>
              <a:t>Criar a new C/C++ Project (</a:t>
            </a:r>
            <a:r>
              <a:rPr lang="pt-BR" sz="2000" dirty="0"/>
              <a:t>se a tela de </a:t>
            </a:r>
            <a:r>
              <a:rPr lang="pt-BR" sz="2000" b="1" dirty="0" err="1"/>
              <a:t>Welcome</a:t>
            </a:r>
            <a:r>
              <a:rPr lang="pt-BR" sz="2000" b="1" dirty="0"/>
              <a:t> </a:t>
            </a:r>
            <a:r>
              <a:rPr lang="pt-BR" sz="2000" dirty="0"/>
              <a:t>não aparecer vá para o próximo slide)</a:t>
            </a:r>
            <a:r>
              <a:rPr lang="pt-BR" sz="2000" b="1" dirty="0"/>
              <a:t>;</a:t>
            </a:r>
          </a:p>
          <a:p>
            <a:r>
              <a:rPr lang="pt-BR" sz="2000" dirty="0"/>
              <a:t>Na próxima tela escolha </a:t>
            </a:r>
            <a:r>
              <a:rPr lang="pt-BR" sz="2000" b="1" dirty="0"/>
              <a:t>C++ </a:t>
            </a:r>
            <a:r>
              <a:rPr lang="pt-BR" sz="2000" b="1" dirty="0" err="1"/>
              <a:t>Managed</a:t>
            </a:r>
            <a:r>
              <a:rPr lang="pt-BR" sz="2000" b="1" dirty="0"/>
              <a:t> Build;</a:t>
            </a:r>
            <a:endParaRPr lang="en-US" sz="20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9CDE4F-3C8C-4003-99EF-B3D99912D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6" t="13066" r="57317" b="23468"/>
          <a:stretch/>
        </p:blipFill>
        <p:spPr>
          <a:xfrm>
            <a:off x="467543" y="2420888"/>
            <a:ext cx="4773705" cy="3312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C943B8-D0CD-4072-93B8-0C10C70D7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5" t="12417" r="28440" b="32396"/>
          <a:stretch/>
        </p:blipFill>
        <p:spPr>
          <a:xfrm>
            <a:off x="5689615" y="2636912"/>
            <a:ext cx="2952328" cy="288032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6FFE110-5AFF-42D6-8F7F-B8BDF0522231}"/>
              </a:ext>
            </a:extLst>
          </p:cNvPr>
          <p:cNvSpPr/>
          <p:nvPr/>
        </p:nvSpPr>
        <p:spPr bwMode="auto">
          <a:xfrm>
            <a:off x="827584" y="4077072"/>
            <a:ext cx="1944216" cy="36004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B8373D5-88B0-4C95-A79C-B5846ABB98DD}"/>
              </a:ext>
            </a:extLst>
          </p:cNvPr>
          <p:cNvSpPr/>
          <p:nvPr/>
        </p:nvSpPr>
        <p:spPr bwMode="auto">
          <a:xfrm>
            <a:off x="6300192" y="3284984"/>
            <a:ext cx="2185120" cy="324036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6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Atenção, caso a tela de </a:t>
            </a:r>
            <a:r>
              <a:rPr lang="pt-BR" sz="3200" b="1" dirty="0" err="1"/>
              <a:t>Welcome</a:t>
            </a:r>
            <a:r>
              <a:rPr lang="pt-BR" sz="3200" b="1" dirty="0"/>
              <a:t> não aparecer, faça o seguinte:</a:t>
            </a:r>
            <a:r>
              <a:rPr lang="pt-BR" dirty="0"/>
              <a:t> </a:t>
            </a:r>
          </a:p>
          <a:p>
            <a:r>
              <a:rPr lang="pt-BR" dirty="0"/>
              <a:t>No menu </a:t>
            </a:r>
            <a:r>
              <a:rPr lang="pt-BR" b="1" dirty="0"/>
              <a:t>File</a:t>
            </a:r>
            <a:r>
              <a:rPr lang="pt-BR" dirty="0"/>
              <a:t>, crie um novo projeto</a:t>
            </a:r>
          </a:p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9F6ABC1-25D1-4005-8BB9-637674E5F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2" t="5188" b="47086"/>
          <a:stretch/>
        </p:blipFill>
        <p:spPr>
          <a:xfrm>
            <a:off x="467544" y="3501009"/>
            <a:ext cx="7776153" cy="331236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89FDE0-B23A-4C75-AFB0-4222A2E34036}"/>
              </a:ext>
            </a:extLst>
          </p:cNvPr>
          <p:cNvSpPr/>
          <p:nvPr/>
        </p:nvSpPr>
        <p:spPr bwMode="auto">
          <a:xfrm>
            <a:off x="3131840" y="4221088"/>
            <a:ext cx="1800200" cy="21602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Adicione a pasta do ns-3 em </a:t>
            </a:r>
            <a:r>
              <a:rPr lang="pt-BR" sz="2000" b="1" dirty="0" err="1"/>
              <a:t>Location</a:t>
            </a:r>
            <a:endParaRPr lang="pt-BR" sz="2000" b="1" dirty="0"/>
          </a:p>
          <a:p>
            <a:r>
              <a:rPr lang="pt-BR" sz="2000" dirty="0" err="1"/>
              <a:t>Nomei</a:t>
            </a:r>
            <a:r>
              <a:rPr lang="pt-BR" sz="2000" dirty="0"/>
              <a:t> o projeto como </a:t>
            </a:r>
            <a:r>
              <a:rPr lang="pt-BR" sz="2000" b="1" i="1" dirty="0"/>
              <a:t>ns-3-30 </a:t>
            </a:r>
            <a:r>
              <a:rPr lang="pt-BR" sz="2000" i="1" dirty="0"/>
              <a:t>em </a:t>
            </a:r>
            <a:r>
              <a:rPr lang="pt-BR" sz="2000" b="1" i="1" dirty="0"/>
              <a:t>Project </a:t>
            </a:r>
            <a:r>
              <a:rPr lang="pt-BR" sz="2000" b="1" i="1" dirty="0" err="1"/>
              <a:t>name</a:t>
            </a:r>
            <a:r>
              <a:rPr lang="pt-BR" sz="2000" b="1" i="1" dirty="0"/>
              <a:t>.</a:t>
            </a:r>
            <a:r>
              <a:rPr lang="pt-BR" sz="2000" dirty="0"/>
              <a:t> O nome da pasta pode ser qualquer um, mas alguns comandos a frente devem seguir o nome que você deu ao projeto.</a:t>
            </a:r>
          </a:p>
          <a:p>
            <a:r>
              <a:rPr lang="pt-BR" sz="2000" dirty="0"/>
              <a:t>Siga dando Next até o final.</a:t>
            </a:r>
          </a:p>
          <a:p>
            <a:endParaRPr lang="pt-BR" sz="2000" dirty="0"/>
          </a:p>
        </p:txBody>
      </p:sp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2E981935-A036-4ECE-AA69-751FD8D43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3" t="11901" r="28450" b="28595"/>
          <a:stretch/>
        </p:blipFill>
        <p:spPr bwMode="auto">
          <a:xfrm>
            <a:off x="4825726" y="2680191"/>
            <a:ext cx="3672408" cy="379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Integrando </a:t>
            </a:r>
            <a:r>
              <a:rPr lang="pt-BR" dirty="0" err="1"/>
              <a:t>ns</a:t>
            </a:r>
            <a:r>
              <a:rPr lang="pt-BR" dirty="0"/>
              <a:t>-3 e Eclipse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1296144"/>
          </a:xfrm>
        </p:spPr>
        <p:txBody>
          <a:bodyPr/>
          <a:lstStyle/>
          <a:p>
            <a:r>
              <a:rPr lang="pt-BR" dirty="0"/>
              <a:t>Quando finalizar a etapa de inserção do projeto, você verá a seguinte tela: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4DD957-A438-495D-AB7D-DFB055B6E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8" t="5600" r="32361" b="60801"/>
          <a:stretch/>
        </p:blipFill>
        <p:spPr>
          <a:xfrm>
            <a:off x="1187624" y="2852936"/>
            <a:ext cx="5976664" cy="12961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503F2F5-18FA-4A68-A97B-288E8802B74C}"/>
              </a:ext>
            </a:extLst>
          </p:cNvPr>
          <p:cNvSpPr/>
          <p:nvPr/>
        </p:nvSpPr>
        <p:spPr bwMode="auto">
          <a:xfrm>
            <a:off x="1187624" y="3370348"/>
            <a:ext cx="1800200" cy="16666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232149-F942-4DBA-873B-322F43180443}"/>
              </a:ext>
            </a:extLst>
          </p:cNvPr>
          <p:cNvSpPr txBox="1"/>
          <p:nvPr/>
        </p:nvSpPr>
        <p:spPr>
          <a:xfrm>
            <a:off x="1403648" y="4941168"/>
            <a:ext cx="457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projeto foi criado aqui!!!</a:t>
            </a:r>
            <a:endParaRPr lang="en-US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6D21FA1-5BD4-40BF-8F9E-AD054B2743B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547664" y="3658380"/>
            <a:ext cx="648072" cy="12827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63242307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at work design templat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FFFFD9"/>
        </a:lt1>
        <a:dk2>
          <a:srgbClr val="000000"/>
        </a:dk2>
        <a:lt2>
          <a:srgbClr val="7F7F7D"/>
        </a:lt2>
        <a:accent1>
          <a:srgbClr val="DEDACF"/>
        </a:accent1>
        <a:accent2>
          <a:srgbClr val="536D89"/>
        </a:accent2>
        <a:accent3>
          <a:srgbClr val="FFFFE9"/>
        </a:accent3>
        <a:accent4>
          <a:srgbClr val="404040"/>
        </a:accent4>
        <a:accent5>
          <a:srgbClr val="ECEAE4"/>
        </a:accent5>
        <a:accent6>
          <a:srgbClr val="4A627C"/>
        </a:accent6>
        <a:hlink>
          <a:srgbClr val="943C35"/>
        </a:hlink>
        <a:folHlink>
          <a:srgbClr val="63406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1EAED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EEF3F4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85B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666666"/>
        </a:dk1>
        <a:lt1>
          <a:srgbClr val="FFFFFF"/>
        </a:lt1>
        <a:dk2>
          <a:srgbClr val="000000"/>
        </a:dk2>
        <a:lt2>
          <a:srgbClr val="333333"/>
        </a:lt2>
        <a:accent1>
          <a:srgbClr val="D7DCC8"/>
        </a:accent1>
        <a:accent2>
          <a:srgbClr val="8DC6FF"/>
        </a:accent2>
        <a:accent3>
          <a:srgbClr val="FFFFFF"/>
        </a:accent3>
        <a:accent4>
          <a:srgbClr val="565656"/>
        </a:accent4>
        <a:accent5>
          <a:srgbClr val="E8EBE0"/>
        </a:accent5>
        <a:accent6>
          <a:srgbClr val="7FB3E7"/>
        </a:accent6>
        <a:hlink>
          <a:srgbClr val="0066CC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58572B"/>
        </a:dk1>
        <a:lt1>
          <a:srgbClr val="FFFFFF"/>
        </a:lt1>
        <a:dk2>
          <a:srgbClr val="808000"/>
        </a:dk2>
        <a:lt2>
          <a:srgbClr val="333333"/>
        </a:lt2>
        <a:accent1>
          <a:srgbClr val="CCCC99"/>
        </a:accent1>
        <a:accent2>
          <a:srgbClr val="FFFFCC"/>
        </a:accent2>
        <a:accent3>
          <a:srgbClr val="FFFFFF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666633"/>
        </a:dk1>
        <a:lt1>
          <a:srgbClr val="008080"/>
        </a:lt1>
        <a:dk2>
          <a:srgbClr val="808000"/>
        </a:dk2>
        <a:lt2>
          <a:srgbClr val="005A58"/>
        </a:lt2>
        <a:accent1>
          <a:srgbClr val="B5C6B3"/>
        </a:accent1>
        <a:accent2>
          <a:srgbClr val="FFA962"/>
        </a:accent2>
        <a:accent3>
          <a:srgbClr val="AAC0C0"/>
        </a:accent3>
        <a:accent4>
          <a:srgbClr val="56562A"/>
        </a:accent4>
        <a:accent5>
          <a:srgbClr val="D7DFD6"/>
        </a:accent5>
        <a:accent6>
          <a:srgbClr val="E79958"/>
        </a:accent6>
        <a:hlink>
          <a:srgbClr val="FFEFCE"/>
        </a:hlink>
        <a:folHlink>
          <a:srgbClr val="A74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3366"/>
        </a:dk1>
        <a:lt1>
          <a:srgbClr val="A28E73"/>
        </a:lt1>
        <a:dk2>
          <a:srgbClr val="000099"/>
        </a:dk2>
        <a:lt2>
          <a:srgbClr val="D2C368"/>
        </a:lt2>
        <a:accent1>
          <a:srgbClr val="D1EBEA"/>
        </a:accent1>
        <a:accent2>
          <a:srgbClr val="CEC975"/>
        </a:accent2>
        <a:accent3>
          <a:srgbClr val="AAAACA"/>
        </a:accent3>
        <a:accent4>
          <a:srgbClr val="8A7861"/>
        </a:accent4>
        <a:accent5>
          <a:srgbClr val="E5F3F3"/>
        </a:accent5>
        <a:accent6>
          <a:srgbClr val="BAB669"/>
        </a:accent6>
        <a:hlink>
          <a:srgbClr val="7EBA93"/>
        </a:hlink>
        <a:folHlink>
          <a:srgbClr val="F09D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36699"/>
        </a:dk1>
        <a:lt1>
          <a:srgbClr val="969696"/>
        </a:lt1>
        <a:dk2>
          <a:srgbClr val="000000"/>
        </a:dk2>
        <a:lt2>
          <a:srgbClr val="517FA1"/>
        </a:lt2>
        <a:accent1>
          <a:srgbClr val="F3F5DD"/>
        </a:accent1>
        <a:accent2>
          <a:srgbClr val="CB4B0A"/>
        </a:accent2>
        <a:accent3>
          <a:srgbClr val="AAAAAA"/>
        </a:accent3>
        <a:accent4>
          <a:srgbClr val="7F7F7F"/>
        </a:accent4>
        <a:accent5>
          <a:srgbClr val="F8F9EB"/>
        </a:accent5>
        <a:accent6>
          <a:srgbClr val="B84308"/>
        </a:accent6>
        <a:hlink>
          <a:srgbClr val="D4B224"/>
        </a:hlink>
        <a:folHlink>
          <a:srgbClr val="D58E5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5C1F00"/>
        </a:dk1>
        <a:lt1>
          <a:srgbClr val="8FA418"/>
        </a:lt1>
        <a:dk2>
          <a:srgbClr val="800000"/>
        </a:dk2>
        <a:lt2>
          <a:srgbClr val="A89546"/>
        </a:lt2>
        <a:accent1>
          <a:srgbClr val="EDF6BE"/>
        </a:accent1>
        <a:accent2>
          <a:srgbClr val="ADBC00"/>
        </a:accent2>
        <a:accent3>
          <a:srgbClr val="C0AAAA"/>
        </a:accent3>
        <a:accent4>
          <a:srgbClr val="798B13"/>
        </a:accent4>
        <a:accent5>
          <a:srgbClr val="F4FADB"/>
        </a:accent5>
        <a:accent6>
          <a:srgbClr val="9CAA00"/>
        </a:accent6>
        <a:hlink>
          <a:srgbClr val="FF7500"/>
        </a:hlink>
        <a:folHlink>
          <a:srgbClr val="3E5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8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9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</TotalTime>
  <Words>919</Words>
  <Application>Microsoft Office PowerPoint</Application>
  <PresentationFormat>Apresentação na tela (4:3)</PresentationFormat>
  <Paragraphs>80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Times New Roman</vt:lpstr>
      <vt:lpstr>Wingdings</vt:lpstr>
      <vt:lpstr>Technology at work design template</vt:lpstr>
      <vt:lpstr>Apresentação do PowerPoint</vt:lpstr>
      <vt:lpstr>Observações</vt:lpstr>
      <vt:lpstr>Baixando e instalando o ns-3 </vt:lpstr>
      <vt:lpstr>Apresentação do PowerPoint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  <vt:lpstr>Integrando ns-3 e Eclipse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Comunicações Móveis</dc:title>
  <dc:creator>Juliana</dc:creator>
  <cp:lastModifiedBy>Vicente Sousa</cp:lastModifiedBy>
  <cp:revision>516</cp:revision>
  <dcterms:created xsi:type="dcterms:W3CDTF">2010-09-08T14:21:37Z</dcterms:created>
  <dcterms:modified xsi:type="dcterms:W3CDTF">2021-04-22T15:30:05Z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TC010721571046</vt:lpwstr>
  </property>
</Properties>
</file>